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1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1" d="100"/>
          <a:sy n="51" d="100"/>
        </p:scale>
        <p:origin x="108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rlos%20elgart\Desktop\Corporaci&#242;n\Graficos%20de%20emple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S" sz="2000" dirty="0"/>
              <a:t>Empresas que solicitaron ATP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Hoja1!$B$3</c:f>
              <c:strCache>
                <c:ptCount val="1"/>
                <c:pt idx="0">
                  <c:v>Empresas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Hoja1!$A$4:$A$8</c:f>
              <c:strCache>
                <c:ptCount val="5"/>
                <c:pt idx="0">
                  <c:v>marzo</c:v>
                </c:pt>
                <c:pt idx="1">
                  <c:v>abril</c:v>
                </c:pt>
                <c:pt idx="2">
                  <c:v>mayo</c:v>
                </c:pt>
                <c:pt idx="3">
                  <c:v>junio</c:v>
                </c:pt>
                <c:pt idx="4">
                  <c:v>julio</c:v>
                </c:pt>
              </c:strCache>
            </c:strRef>
          </c:cat>
          <c:val>
            <c:numRef>
              <c:f>Hoja1!$B$4:$B$8</c:f>
              <c:numCache>
                <c:formatCode>General</c:formatCode>
                <c:ptCount val="5"/>
                <c:pt idx="0">
                  <c:v>6</c:v>
                </c:pt>
                <c:pt idx="1">
                  <c:v>9</c:v>
                </c:pt>
                <c:pt idx="2">
                  <c:v>6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EC-496B-8111-FE6DB4FF617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78524840"/>
        <c:axId val="478525168"/>
      </c:lineChart>
      <c:catAx>
        <c:axId val="47852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78525168"/>
        <c:crosses val="autoZero"/>
        <c:auto val="1"/>
        <c:lblAlgn val="ctr"/>
        <c:lblOffset val="100"/>
        <c:noMultiLvlLbl val="0"/>
      </c:catAx>
      <c:valAx>
        <c:axId val="478525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7852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rgbClr val="FFFF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S" sz="2000" dirty="0">
                <a:solidFill>
                  <a:srgbClr val="FFFF00"/>
                </a:solidFill>
              </a:rPr>
              <a:t>Composición del empleo en el P. I. G.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rgbClr val="FFFF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235526236679133E-2"/>
          <c:y val="0.18541640918672606"/>
          <c:w val="0.81203890540829904"/>
          <c:h val="0.682288586985988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rgbClr val="FFFF00"/>
                  </a:gs>
                  <a:gs pos="100000">
                    <a:srgbClr val="FFFF0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1-2FFF-424F-BB6B-438865635C2B}"/>
              </c:ext>
            </c:extLst>
          </c:dPt>
          <c:dPt>
            <c:idx val="1"/>
            <c:bubble3D val="0"/>
            <c:spPr>
              <a:gradFill rotWithShape="1">
                <a:gsLst>
                  <a:gs pos="9800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0">
                    <a:srgbClr val="92D050"/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3-2FFF-424F-BB6B-438865635C2B}"/>
              </c:ext>
            </c:extLst>
          </c:dPt>
          <c:dPt>
            <c:idx val="2"/>
            <c:bubble3D val="0"/>
            <c:spPr>
              <a:gradFill rotWithShape="1">
                <a:gsLst>
                  <a:gs pos="100000">
                    <a:srgbClr val="00B0F0"/>
                  </a:gs>
                  <a:gs pos="10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5-2FFF-424F-BB6B-438865635C2B}"/>
              </c:ext>
            </c:extLst>
          </c:dPt>
          <c:dPt>
            <c:idx val="3"/>
            <c:bubble3D val="0"/>
            <c:spPr>
              <a:gradFill rotWithShape="1">
                <a:gsLst>
                  <a:gs pos="99000">
                    <a:srgbClr val="FF0000"/>
                  </a:gs>
                  <a:gs pos="99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7-2FFF-424F-BB6B-438865635C2B}"/>
              </c:ext>
            </c:extLst>
          </c:dPt>
          <c:dLbls>
            <c:dLbl>
              <c:idx val="0"/>
              <c:layout>
                <c:manualLayout>
                  <c:x val="-5.8657676919717774E-4"/>
                  <c:y val="-3.472633860512291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FF-424F-BB6B-438865635C2B}"/>
                </c:ext>
              </c:extLst>
            </c:dLbl>
            <c:dLbl>
              <c:idx val="1"/>
              <c:layout>
                <c:manualLayout>
                  <c:x val="3.7855424321959756E-2"/>
                  <c:y val="1.95672936716243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FF-424F-BB6B-438865635C2B}"/>
                </c:ext>
              </c:extLst>
            </c:dLbl>
            <c:dLbl>
              <c:idx val="2"/>
              <c:layout>
                <c:manualLayout>
                  <c:x val="-0.1164211960849877"/>
                  <c:y val="-7.409416198882283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FF-424F-BB6B-438865635C2B}"/>
                </c:ext>
              </c:extLst>
            </c:dLbl>
            <c:dLbl>
              <c:idx val="3"/>
              <c:layout>
                <c:manualLayout>
                  <c:x val="-4.9854911644303057E-2"/>
                  <c:y val="-2.854024801684918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FFF-424F-BB6B-438865635C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Hoja1!$A$4:$A$7</c:f>
              <c:strCache>
                <c:ptCount val="4"/>
                <c:pt idx="0">
                  <c:v>P. I. G.:  </c:v>
                </c:pt>
                <c:pt idx="1">
                  <c:v>Administrativos: </c:v>
                </c:pt>
                <c:pt idx="2">
                  <c:v>Operarios:</c:v>
                </c:pt>
                <c:pt idx="3">
                  <c:v>Contratados: </c:v>
                </c:pt>
              </c:strCache>
            </c:strRef>
          </c:cat>
          <c:val>
            <c:numRef>
              <c:f>Hoja1!$B$4:$B$7</c:f>
              <c:numCache>
                <c:formatCode>0.0%</c:formatCode>
                <c:ptCount val="4"/>
                <c:pt idx="0">
                  <c:v>7.0000000000000001E-3</c:v>
                </c:pt>
                <c:pt idx="1">
                  <c:v>0.13800000000000001</c:v>
                </c:pt>
                <c:pt idx="2">
                  <c:v>0.79700000000000004</c:v>
                </c:pt>
                <c:pt idx="3">
                  <c:v>5.8000000000000003E-2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FFF-424F-BB6B-438865635C2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err="1">
                <a:solidFill>
                  <a:srgbClr val="FFFF00"/>
                </a:solidFill>
              </a:rPr>
              <a:t>Evolución</a:t>
            </a:r>
            <a:r>
              <a:rPr lang="en-US" sz="1800" dirty="0">
                <a:solidFill>
                  <a:srgbClr val="FFFF00"/>
                </a:solidFill>
              </a:rPr>
              <a:t> del </a:t>
            </a:r>
            <a:r>
              <a:rPr lang="en-US" sz="1800" dirty="0" err="1">
                <a:solidFill>
                  <a:srgbClr val="FFFF00"/>
                </a:solidFill>
              </a:rPr>
              <a:t>empleo</a:t>
            </a:r>
            <a:r>
              <a:rPr lang="en-US" sz="1800" dirty="0">
                <a:solidFill>
                  <a:srgbClr val="FFFF00"/>
                </a:solidFill>
              </a:rPr>
              <a:t> </a:t>
            </a:r>
            <a:r>
              <a:rPr lang="en-US" sz="1800" dirty="0" err="1">
                <a:solidFill>
                  <a:srgbClr val="FFFF00"/>
                </a:solidFill>
              </a:rPr>
              <a:t>directo</a:t>
            </a:r>
            <a:r>
              <a:rPr lang="en-US" sz="1800" dirty="0">
                <a:solidFill>
                  <a:srgbClr val="FFFF00"/>
                </a:solidFill>
              </a:rPr>
              <a:t> </a:t>
            </a:r>
            <a:r>
              <a:rPr lang="en-US" sz="1800" dirty="0" err="1">
                <a:solidFill>
                  <a:srgbClr val="FFFF00"/>
                </a:solidFill>
              </a:rPr>
              <a:t>en</a:t>
            </a:r>
            <a:r>
              <a:rPr lang="en-US" sz="1800" dirty="0">
                <a:solidFill>
                  <a:srgbClr val="FFFF00"/>
                </a:solidFill>
              </a:rPr>
              <a:t> el P. I.G</a:t>
            </a:r>
            <a:r>
              <a:rPr lang="en-US" sz="1400" dirty="0">
                <a:solidFill>
                  <a:srgbClr val="FFFF00"/>
                </a:solidFill>
              </a:rPr>
              <a:t>.-(</a:t>
            </a:r>
            <a:r>
              <a:rPr lang="en-US" sz="1400" dirty="0" err="1">
                <a:solidFill>
                  <a:srgbClr val="FFFF00"/>
                </a:solidFill>
              </a:rPr>
              <a:t>mes</a:t>
            </a:r>
            <a:r>
              <a:rPr lang="en-US" sz="1400" dirty="0">
                <a:solidFill>
                  <a:srgbClr val="FFFF00"/>
                </a:solidFill>
              </a:rPr>
              <a:t> de </a:t>
            </a:r>
            <a:r>
              <a:rPr lang="en-US" sz="1400" dirty="0" err="1">
                <a:solidFill>
                  <a:srgbClr val="FFFF00"/>
                </a:solidFill>
              </a:rPr>
              <a:t>referencia</a:t>
            </a:r>
            <a:r>
              <a:rPr lang="en-US" sz="1400" dirty="0">
                <a:solidFill>
                  <a:srgbClr val="FFFF00"/>
                </a:solidFill>
              </a:rPr>
              <a:t> </a:t>
            </a:r>
            <a:r>
              <a:rPr lang="en-US" sz="1400" dirty="0" err="1">
                <a:solidFill>
                  <a:srgbClr val="FFFF00"/>
                </a:solidFill>
              </a:rPr>
              <a:t>julio</a:t>
            </a:r>
            <a:r>
              <a:rPr lang="en-US" sz="1400" dirty="0">
                <a:solidFill>
                  <a:srgbClr val="FFFF00"/>
                </a:solidFill>
              </a:rPr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none" baseline="0">
              <a:solidFill>
                <a:srgbClr val="FFFF00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Hoja1!$A$35:$A$41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Hoja1!$B$35:$B$41</c:f>
              <c:numCache>
                <c:formatCode>General</c:formatCode>
                <c:ptCount val="7"/>
                <c:pt idx="0">
                  <c:v>1.776</c:v>
                </c:pt>
                <c:pt idx="1">
                  <c:v>1.788</c:v>
                </c:pt>
                <c:pt idx="2">
                  <c:v>1.833</c:v>
                </c:pt>
                <c:pt idx="3">
                  <c:v>1.734</c:v>
                </c:pt>
                <c:pt idx="4">
                  <c:v>1.7589999999999999</c:v>
                </c:pt>
                <c:pt idx="5">
                  <c:v>1.5920000000000001</c:v>
                </c:pt>
                <c:pt idx="6">
                  <c:v>1.6319999999999999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1B-42A6-BCDA-D418A53BFA11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41818984"/>
        <c:axId val="441827184"/>
      </c:lineChart>
      <c:catAx>
        <c:axId val="441818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41827184"/>
        <c:crosses val="autoZero"/>
        <c:auto val="1"/>
        <c:lblAlgn val="ctr"/>
        <c:lblOffset val="100"/>
        <c:noMultiLvlLbl val="0"/>
      </c:catAx>
      <c:valAx>
        <c:axId val="441827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41818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56D8-960A-4DC0-826A-7D0DD7B4BBF1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1C4C-5255-456D-A614-271158D22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320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56D8-960A-4DC0-826A-7D0DD7B4BBF1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1C4C-5255-456D-A614-271158D22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56D8-960A-4DC0-826A-7D0DD7B4BBF1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1C4C-5255-456D-A614-271158D22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6462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56D8-960A-4DC0-826A-7D0DD7B4BBF1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1C4C-5255-456D-A614-271158D223D5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7715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56D8-960A-4DC0-826A-7D0DD7B4BBF1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1C4C-5255-456D-A614-271158D22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79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56D8-960A-4DC0-826A-7D0DD7B4BBF1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1C4C-5255-456D-A614-271158D22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05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56D8-960A-4DC0-826A-7D0DD7B4BBF1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1C4C-5255-456D-A614-271158D22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7729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56D8-960A-4DC0-826A-7D0DD7B4BBF1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1C4C-5255-456D-A614-271158D22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0259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56D8-960A-4DC0-826A-7D0DD7B4BBF1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1C4C-5255-456D-A614-271158D22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677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56D8-960A-4DC0-826A-7D0DD7B4BBF1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1C4C-5255-456D-A614-271158D22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4433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56D8-960A-4DC0-826A-7D0DD7B4BBF1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1C4C-5255-456D-A614-271158D22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8112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56D8-960A-4DC0-826A-7D0DD7B4BBF1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1C4C-5255-456D-A614-271158D22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497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56D8-960A-4DC0-826A-7D0DD7B4BBF1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1C4C-5255-456D-A614-271158D22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005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56D8-960A-4DC0-826A-7D0DD7B4BBF1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1C4C-5255-456D-A614-271158D22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0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56D8-960A-4DC0-826A-7D0DD7B4BBF1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1C4C-5255-456D-A614-271158D22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799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56D8-960A-4DC0-826A-7D0DD7B4BBF1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1C4C-5255-456D-A614-271158D22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20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56D8-960A-4DC0-826A-7D0DD7B4BBF1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1C4C-5255-456D-A614-271158D22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960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5FB56D8-960A-4DC0-826A-7D0DD7B4BBF1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21C4C-5255-456D-A614-271158D22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35131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48C1D56-6030-4B29-8AAB-2A72549217AF}"/>
              </a:ext>
            </a:extLst>
          </p:cNvPr>
          <p:cNvSpPr txBox="1"/>
          <p:nvPr/>
        </p:nvSpPr>
        <p:spPr>
          <a:xfrm>
            <a:off x="2312619" y="4170872"/>
            <a:ext cx="81120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altLang="es-E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Informe sobre la producción de masa  salarial líquida mensual y empleo directo del Parque Industrial Gualeguaychú 2020</a:t>
            </a:r>
            <a:endParaRPr lang="es-ES" sz="24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16B8C25-CD43-42DC-9085-1A3F82FFE9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845" y="207034"/>
            <a:ext cx="9983808" cy="3963838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9E246FCB-C01A-48D8-9F22-00C13DD13A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332" y="5371201"/>
            <a:ext cx="2596551" cy="58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84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984C73-60B7-4056-B4E0-1CD3D34BC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0505"/>
          </a:xfrm>
        </p:spPr>
        <p:txBody>
          <a:bodyPr/>
          <a:lstStyle/>
          <a:p>
            <a:pPr algn="ctr"/>
            <a:r>
              <a:rPr lang="es-ES_tradnl" altLang="es-ES" dirty="0">
                <a:solidFill>
                  <a:srgbClr val="FFFF00"/>
                </a:solidFill>
              </a:rPr>
              <a:t>Contexto económico del país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D3B5D3-80CC-4F51-8309-CE732F6E1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384664"/>
            <a:ext cx="10992895" cy="486373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s-ES" sz="2800" dirty="0"/>
              <a:t>Utilización de la capacidad instalada de la Industria mes de  junio: 53,3%</a:t>
            </a:r>
          </a:p>
          <a:p>
            <a:pPr>
              <a:lnSpc>
                <a:spcPct val="200000"/>
              </a:lnSpc>
            </a:pPr>
            <a:r>
              <a:rPr lang="es-ES" sz="2800" dirty="0"/>
              <a:t>Estimador mensual de actividad económica ( variación respecto a igual mes del año anterior) junio 2020: -12,3%.- </a:t>
            </a:r>
          </a:p>
          <a:p>
            <a:pPr>
              <a:lnSpc>
                <a:spcPct val="200000"/>
              </a:lnSpc>
            </a:pPr>
            <a:r>
              <a:rPr lang="es-ES" sz="2800" dirty="0"/>
              <a:t>Índice de producción industrial manufacturera (variación a igual mes del año anterior) junio 2020:  -6,6%.-</a:t>
            </a:r>
          </a:p>
          <a:p>
            <a:pPr>
              <a:lnSpc>
                <a:spcPct val="200000"/>
              </a:lnSpc>
            </a:pPr>
            <a:r>
              <a:rPr lang="es-ES" sz="2800" dirty="0"/>
              <a:t>Desocupación primer trimestre 2020: 10,4%.-</a:t>
            </a:r>
          </a:p>
          <a:p>
            <a:pPr marL="0" indent="0">
              <a:buNone/>
            </a:pPr>
            <a:r>
              <a:rPr lang="es-ES" b="1" dirty="0">
                <a:solidFill>
                  <a:srgbClr val="FFFF00"/>
                </a:solidFill>
              </a:rPr>
              <a:t>Fuente: I.N.D.E.C</a:t>
            </a:r>
          </a:p>
        </p:txBody>
      </p:sp>
    </p:spTree>
    <p:extLst>
      <p:ext uri="{BB962C8B-B14F-4D97-AF65-F5344CB8AC3E}">
        <p14:creationId xmlns:p14="http://schemas.microsoft.com/office/powerpoint/2010/main" val="325353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706BDA-921A-47E9-8AC0-7315D54C0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8474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ES" sz="2000" b="1" dirty="0">
                <a:solidFill>
                  <a:srgbClr val="FFFF00"/>
                </a:solidFill>
              </a:rPr>
              <a:t>Los ATP ( Asistencia al trabajo y la producción) es un programa del gobierno Nacional, de auxilio económico que abona hasta un 50% del salario de trabajadores privados.</a:t>
            </a:r>
            <a:br>
              <a:rPr lang="es-ES" sz="2000" b="1" dirty="0">
                <a:solidFill>
                  <a:srgbClr val="FFFF00"/>
                </a:solidFill>
              </a:rPr>
            </a:br>
            <a:r>
              <a:rPr lang="es-ES" sz="2000" b="1" dirty="0">
                <a:solidFill>
                  <a:srgbClr val="FFFF00"/>
                </a:solidFill>
              </a:rPr>
              <a:t>En la medida que la producción se fue normalizando se redujo la solicitud de los mismos</a:t>
            </a:r>
            <a:br>
              <a:rPr lang="es-ES" sz="2000" b="1" dirty="0">
                <a:solidFill>
                  <a:srgbClr val="FFFF00"/>
                </a:solidFill>
              </a:rPr>
            </a:br>
            <a:br>
              <a:rPr lang="es-ES" sz="2000" b="1" dirty="0">
                <a:solidFill>
                  <a:srgbClr val="FFFF00"/>
                </a:solidFill>
              </a:rPr>
            </a:br>
            <a:endParaRPr lang="es-ES" sz="20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4A3E81B0-DD6A-4433-BFE6-CA3D43F70A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741832"/>
              </p:ext>
            </p:extLst>
          </p:nvPr>
        </p:nvGraphicFramePr>
        <p:xfrm>
          <a:off x="646110" y="2392002"/>
          <a:ext cx="9404723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0387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5FCD07FE-80CE-4AE4-A9E4-98748BA4DD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1803018"/>
              </p:ext>
            </p:extLst>
          </p:nvPr>
        </p:nvGraphicFramePr>
        <p:xfrm>
          <a:off x="854014" y="517585"/>
          <a:ext cx="9553177" cy="5817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4097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C2CB267-C142-4469-B788-DB152E7CDD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3372900"/>
              </p:ext>
            </p:extLst>
          </p:nvPr>
        </p:nvGraphicFramePr>
        <p:xfrm>
          <a:off x="533400" y="709127"/>
          <a:ext cx="9870233" cy="5439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482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1A2A2AC2-D728-4949-9BFB-2ECB33E90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1" y="509048"/>
            <a:ext cx="9831279" cy="5739352"/>
          </a:xfrm>
        </p:spPr>
        <p:txBody>
          <a:bodyPr>
            <a:normAutofit/>
          </a:bodyPr>
          <a:lstStyle/>
          <a:p>
            <a:pPr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</a:pPr>
            <a:r>
              <a:rPr lang="es-ES_tradnl" altLang="es-E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Monto mensual aportado por el Parque Industrial </a:t>
            </a:r>
            <a:r>
              <a:rPr lang="es-ES_tradnl" altLang="es-E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Gchú</a:t>
            </a:r>
            <a:r>
              <a:rPr lang="es-ES_tradnl" altLang="es-E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. de masa salarial liquida por empleos directos a julio 2020: </a:t>
            </a:r>
            <a:r>
              <a:rPr lang="es-ES_tradnl" altLang="es-E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$105.897.164 </a:t>
            </a:r>
            <a:r>
              <a:rPr lang="es-ES_tradnl" altLang="es-ES" sz="17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(ciento cinco millones, ochocientos noventa y siete mil ciento sesenta y cuatro). +35,0% con respecto a julio de 2019-</a:t>
            </a:r>
          </a:p>
          <a:p>
            <a:pPr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</a:pPr>
            <a:endParaRPr lang="es-ES_tradnl" altLang="es-ES" sz="1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lvl="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None/>
            </a:pPr>
            <a:endParaRPr lang="es-ES_tradnl" altLang="es-ES" sz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lvl="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None/>
            </a:pPr>
            <a:endParaRPr lang="es-ES_tradnl" altLang="es-ES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</a:pPr>
            <a:r>
              <a:rPr lang="es-ES_tradnl" alt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Anualizado, sin aguinaldo y sin  cobrar el total de paritarias de algunos sectores:</a:t>
            </a:r>
          </a:p>
          <a:p>
            <a:pPr lvl="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None/>
            </a:pPr>
            <a:r>
              <a:rPr lang="es-ES_tradnl" altLang="es-E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							$1.270.765.968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5333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1124</TotalTime>
  <Words>251</Words>
  <Application>Microsoft Office PowerPoint</Application>
  <PresentationFormat>Panorámica</PresentationFormat>
  <Paragraphs>21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Tahoma</vt:lpstr>
      <vt:lpstr>Wingdings 3</vt:lpstr>
      <vt:lpstr>Ion</vt:lpstr>
      <vt:lpstr>Presentación de PowerPoint</vt:lpstr>
      <vt:lpstr>Contexto económico del país</vt:lpstr>
      <vt:lpstr>Los ATP ( Asistencia al trabajo y la producción) es un programa del gobierno Nacional, de auxilio económico que abona hasta un 50% del salario de trabajadores privados. En la medida que la producción se fue normalizando se redujo la solicitud de los mismos 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Elgart</dc:creator>
  <cp:lastModifiedBy>Carlos Elgart</cp:lastModifiedBy>
  <cp:revision>68</cp:revision>
  <dcterms:created xsi:type="dcterms:W3CDTF">2019-09-14T20:59:36Z</dcterms:created>
  <dcterms:modified xsi:type="dcterms:W3CDTF">2020-09-08T00:39:21Z</dcterms:modified>
</cp:coreProperties>
</file>